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5" r:id="rId2"/>
    <p:sldId id="257" r:id="rId3"/>
    <p:sldId id="270" r:id="rId4"/>
    <p:sldId id="258" r:id="rId5"/>
    <p:sldId id="271" r:id="rId6"/>
    <p:sldId id="259" r:id="rId7"/>
    <p:sldId id="260" r:id="rId8"/>
    <p:sldId id="269" r:id="rId9"/>
    <p:sldId id="261" r:id="rId10"/>
    <p:sldId id="262" r:id="rId11"/>
    <p:sldId id="268"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72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9EF3085-5CD0-473A-AFAA-62B8D97BC51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EF3085-5CD0-473A-AFAA-62B8D97BC5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EF3085-5CD0-473A-AFAA-62B8D97BC5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EF3085-5CD0-473A-AFAA-62B8D97BC5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9EF3085-5CD0-473A-AFAA-62B8D97BC51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EF3085-5CD0-473A-AFAA-62B8D97BC5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9EF3085-5CD0-473A-AFAA-62B8D97BC5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9EF3085-5CD0-473A-AFAA-62B8D97BC5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9EF3085-5CD0-473A-AFAA-62B8D97BC515}"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EF3085-5CD0-473A-AFAA-62B8D97BC5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07820BE-2B48-4159-B57F-94AB8567A841}" type="datetimeFigureOut">
              <a:rPr lang="en-US" smtClean="0"/>
              <a:pPr/>
              <a:t>9/9/2012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9EF3085-5CD0-473A-AFAA-62B8D97BC515}"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07820BE-2B48-4159-B57F-94AB8567A841}" type="datetimeFigureOut">
              <a:rPr lang="en-US" smtClean="0"/>
              <a:pPr/>
              <a:t>9/9/2012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9EF3085-5CD0-473A-AFAA-62B8D97BC515}"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solidFill>
                  <a:schemeClr val="tx1"/>
                </a:solidFill>
              </a:rPr>
              <a:t>“Stay Hungry. Stay Foolish.”</a:t>
            </a:r>
            <a:endParaRPr lang="en-US" dirty="0">
              <a:solidFill>
                <a:schemeClr val="tx1"/>
              </a:solidFill>
            </a:endParaRPr>
          </a:p>
        </p:txBody>
      </p:sp>
      <p:sp>
        <p:nvSpPr>
          <p:cNvPr id="3" name="Subtitle 2"/>
          <p:cNvSpPr>
            <a:spLocks noGrp="1"/>
          </p:cNvSpPr>
          <p:nvPr>
            <p:ph type="subTitle" idx="1"/>
          </p:nvPr>
        </p:nvSpPr>
        <p:spPr>
          <a:xfrm>
            <a:off x="1371600" y="2895600"/>
            <a:ext cx="7406640" cy="1752600"/>
          </a:xfrm>
        </p:spPr>
        <p:txBody>
          <a:bodyPr/>
          <a:lstStyle/>
          <a:p>
            <a:r>
              <a:rPr lang="en-US" dirty="0" smtClean="0">
                <a:solidFill>
                  <a:schemeClr val="tx1"/>
                </a:solidFill>
              </a:rPr>
              <a:t>Stanford University, 2005</a:t>
            </a:r>
          </a:p>
          <a:p>
            <a:r>
              <a:rPr lang="en-US" dirty="0" smtClean="0">
                <a:solidFill>
                  <a:schemeClr val="tx1"/>
                </a:solidFill>
              </a:rPr>
              <a:t>http://www.youtube.com/watch?v=UF8uR6Z6KLc</a:t>
            </a:r>
          </a:p>
          <a:p>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 – Figurative Language</a:t>
            </a:r>
            <a:endParaRPr lang="en-US" dirty="0"/>
          </a:p>
        </p:txBody>
      </p:sp>
      <p:sp>
        <p:nvSpPr>
          <p:cNvPr id="3" name="Content Placeholder 2"/>
          <p:cNvSpPr>
            <a:spLocks noGrp="1"/>
          </p:cNvSpPr>
          <p:nvPr>
            <p:ph idx="1"/>
          </p:nvPr>
        </p:nvSpPr>
        <p:spPr/>
        <p:txBody>
          <a:bodyPr/>
          <a:lstStyle/>
          <a:p>
            <a:r>
              <a:rPr lang="en-US" i="1" dirty="0" smtClean="0"/>
              <a:t> Metaphors- “I had dropped the baton as it was being passed to me”  “It was awful tasting medicine.”</a:t>
            </a:r>
            <a:endParaRPr lang="en-US" dirty="0"/>
          </a:p>
        </p:txBody>
      </p:sp>
      <p:pic>
        <p:nvPicPr>
          <p:cNvPr id="4" name="Picture 2" descr="C:\Users\Claudia King\AppData\Local\Microsoft\Windows\Temporary Internet Files\Content.IE5\6UFDXO95\MP900438641[1].jpg"/>
          <p:cNvPicPr>
            <a:picLocks noChangeAspect="1" noChangeArrowheads="1"/>
          </p:cNvPicPr>
          <p:nvPr/>
        </p:nvPicPr>
        <p:blipFill>
          <a:blip r:embed="rId2" cstate="print"/>
          <a:srcRect/>
          <a:stretch>
            <a:fillRect/>
          </a:stretch>
        </p:blipFill>
        <p:spPr bwMode="auto">
          <a:xfrm>
            <a:off x="304800" y="4267200"/>
            <a:ext cx="1428496" cy="2133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is theme?</a:t>
            </a:r>
          </a:p>
          <a:p>
            <a:pPr lvl="1"/>
            <a:r>
              <a:rPr lang="en-US" dirty="0" smtClean="0"/>
              <a:t>The central topic, subject or concept the author is trying to point out. </a:t>
            </a:r>
          </a:p>
          <a:p>
            <a:pPr lvl="1">
              <a:buNone/>
            </a:pPr>
            <a:endParaRPr lang="en-US" dirty="0" smtClean="0"/>
          </a:p>
          <a:p>
            <a:r>
              <a:rPr lang="en-US" dirty="0" smtClean="0"/>
              <a:t>What is the theme of Steve Jobs’ third story?</a:t>
            </a:r>
            <a:endParaRPr lang="en-US" dirty="0"/>
          </a:p>
        </p:txBody>
      </p:sp>
      <p:sp>
        <p:nvSpPr>
          <p:cNvPr id="2" name="Title 1"/>
          <p:cNvSpPr>
            <a:spLocks noGrp="1"/>
          </p:cNvSpPr>
          <p:nvPr>
            <p:ph type="title"/>
          </p:nvPr>
        </p:nvSpPr>
        <p:spPr/>
        <p:txBody>
          <a:bodyPr/>
          <a:lstStyle/>
          <a:p>
            <a:pPr algn="ctr"/>
            <a:r>
              <a:rPr lang="en-US" dirty="0" smtClean="0">
                <a:solidFill>
                  <a:schemeClr val="tx1"/>
                </a:solidFill>
              </a:rPr>
              <a:t>Theme</a:t>
            </a:r>
            <a:endParaRPr lang="en-US" dirty="0">
              <a:solidFill>
                <a:schemeClr val="tx1"/>
              </a:solidFill>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Theme=Main Idea</a:t>
            </a:r>
            <a:endParaRPr lang="en-US" dirty="0"/>
          </a:p>
        </p:txBody>
      </p:sp>
      <p:sp>
        <p:nvSpPr>
          <p:cNvPr id="3" name="TextBox 2"/>
          <p:cNvSpPr txBox="1"/>
          <p:nvPr/>
        </p:nvSpPr>
        <p:spPr>
          <a:xfrm>
            <a:off x="1066800" y="1600200"/>
            <a:ext cx="8077200" cy="3416320"/>
          </a:xfrm>
          <a:prstGeom prst="rect">
            <a:avLst/>
          </a:prstGeom>
          <a:noFill/>
        </p:spPr>
        <p:txBody>
          <a:bodyPr wrap="square" rtlCol="0">
            <a:spAutoFit/>
          </a:bodyPr>
          <a:lstStyle/>
          <a:p>
            <a:r>
              <a:rPr lang="en-US" sz="3600" i="1" dirty="0"/>
              <a:t>Stay Hungry: Don’t be too easily satisfied or grow to comfortable</a:t>
            </a:r>
            <a:r>
              <a:rPr lang="en-US" sz="3600" i="1" dirty="0" smtClean="0"/>
              <a:t>.</a:t>
            </a:r>
          </a:p>
          <a:p>
            <a:endParaRPr lang="en-US" sz="3600" dirty="0"/>
          </a:p>
          <a:p>
            <a:r>
              <a:rPr lang="en-US" sz="3600" i="1" dirty="0"/>
              <a:t> </a:t>
            </a:r>
            <a:r>
              <a:rPr lang="en-US" sz="3600" i="1" dirty="0" smtClean="0"/>
              <a:t>Stay </a:t>
            </a:r>
            <a:r>
              <a:rPr lang="en-US" sz="3600" i="1" dirty="0"/>
              <a:t>Foolish: Don’t think that you know </a:t>
            </a:r>
            <a:r>
              <a:rPr lang="en-US" sz="3600" i="1" dirty="0" smtClean="0"/>
              <a:t>everything…Stay </a:t>
            </a:r>
            <a:r>
              <a:rPr lang="en-US" sz="3600" i="1" dirty="0"/>
              <a:t>foolish and keep learning new things.</a:t>
            </a: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your opinion, what does Steve Jobs mean by quoting the statement, “Stay Hungry. Say Foolish?”</a:t>
            </a:r>
            <a:endParaRPr lang="en-US" dirty="0"/>
          </a:p>
        </p:txBody>
      </p:sp>
      <p:sp>
        <p:nvSpPr>
          <p:cNvPr id="2" name="Title 1"/>
          <p:cNvSpPr>
            <a:spLocks noGrp="1"/>
          </p:cNvSpPr>
          <p:nvPr>
            <p:ph type="title"/>
          </p:nvPr>
        </p:nvSpPr>
        <p:spPr/>
        <p:txBody>
          <a:bodyPr/>
          <a:lstStyle/>
          <a:p>
            <a:pPr algn="ctr"/>
            <a:r>
              <a:rPr lang="en-US" dirty="0" smtClean="0">
                <a:solidFill>
                  <a:schemeClr val="tx1"/>
                </a:solidFill>
              </a:rPr>
              <a:t>Written Response</a:t>
            </a:r>
            <a:endParaRPr lang="en-US" dirty="0">
              <a:solidFill>
                <a:schemeClr val="tx1"/>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this?</a:t>
            </a:r>
            <a:endParaRPr lang="en-US" dirty="0"/>
          </a:p>
        </p:txBody>
      </p:sp>
      <p:pic>
        <p:nvPicPr>
          <p:cNvPr id="1026" name="Picture 2" descr="C:\Users\Claudia King\AppData\Local\Microsoft\Windows\Temporary Internet Files\Content.IE5\6UFDXO95\MP900438641[1].jpg"/>
          <p:cNvPicPr>
            <a:picLocks noGrp="1" noChangeAspect="1" noChangeArrowheads="1"/>
          </p:cNvPicPr>
          <p:nvPr>
            <p:ph idx="1"/>
          </p:nvPr>
        </p:nvPicPr>
        <p:blipFill>
          <a:blip r:embed="rId2" cstate="print"/>
          <a:srcRect/>
          <a:stretch>
            <a:fillRect/>
          </a:stretch>
        </p:blipFill>
        <p:spPr bwMode="auto">
          <a:xfrm>
            <a:off x="1371600" y="1447800"/>
            <a:ext cx="3214116" cy="4800600"/>
          </a:xfrm>
          <a:prstGeom prst="rect">
            <a:avLst/>
          </a:prstGeom>
          <a:noFill/>
        </p:spPr>
      </p:pic>
      <p:pic>
        <p:nvPicPr>
          <p:cNvPr id="1028" name="Picture 4" descr="http://praxiscoaching.com/wp-content/uploads/2011/10/steve-jobs.jpg"/>
          <p:cNvPicPr>
            <a:picLocks noChangeAspect="1" noChangeArrowheads="1"/>
          </p:cNvPicPr>
          <p:nvPr/>
        </p:nvPicPr>
        <p:blipFill>
          <a:blip r:embed="rId3" cstate="print"/>
          <a:srcRect/>
          <a:stretch>
            <a:fillRect/>
          </a:stretch>
        </p:blipFill>
        <p:spPr bwMode="auto">
          <a:xfrm>
            <a:off x="4267200" y="1981201"/>
            <a:ext cx="4495372" cy="365759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CEO of what companies?</a:t>
            </a:r>
          </a:p>
          <a:p>
            <a:pPr lvl="1"/>
            <a:r>
              <a:rPr lang="en-US" dirty="0" smtClean="0"/>
              <a:t>Apple</a:t>
            </a:r>
          </a:p>
          <a:p>
            <a:pPr lvl="1"/>
            <a:r>
              <a:rPr lang="en-US" dirty="0" smtClean="0"/>
              <a:t>PIXAR</a:t>
            </a:r>
          </a:p>
          <a:p>
            <a:r>
              <a:rPr lang="en-US" dirty="0" smtClean="0"/>
              <a:t>What products did he help create?</a:t>
            </a:r>
          </a:p>
          <a:p>
            <a:pPr lvl="1"/>
            <a:r>
              <a:rPr lang="en-US" dirty="0" smtClean="0"/>
              <a:t>Mac</a:t>
            </a:r>
          </a:p>
          <a:p>
            <a:pPr lvl="1"/>
            <a:r>
              <a:rPr lang="en-US" dirty="0" err="1" smtClean="0"/>
              <a:t>Ipod</a:t>
            </a:r>
            <a:endParaRPr lang="en-US" dirty="0" smtClean="0"/>
          </a:p>
          <a:p>
            <a:pPr lvl="1"/>
            <a:r>
              <a:rPr lang="en-US" dirty="0" err="1" smtClean="0"/>
              <a:t>Ipad</a:t>
            </a:r>
            <a:endParaRPr lang="en-US" dirty="0" smtClean="0"/>
          </a:p>
          <a:p>
            <a:pPr lvl="1"/>
            <a:r>
              <a:rPr lang="en-US" dirty="0" err="1" smtClean="0"/>
              <a:t>Iphone</a:t>
            </a:r>
            <a:endParaRPr lang="en-US" dirty="0" smtClean="0"/>
          </a:p>
        </p:txBody>
      </p:sp>
      <p:sp>
        <p:nvSpPr>
          <p:cNvPr id="2" name="Title 1"/>
          <p:cNvSpPr>
            <a:spLocks noGrp="1"/>
          </p:cNvSpPr>
          <p:nvPr>
            <p:ph type="title"/>
          </p:nvPr>
        </p:nvSpPr>
        <p:spPr/>
        <p:txBody>
          <a:bodyPr/>
          <a:lstStyle/>
          <a:p>
            <a:pPr algn="ctr"/>
            <a:r>
              <a:rPr lang="en-US" dirty="0" smtClean="0">
                <a:solidFill>
                  <a:schemeClr val="tx1"/>
                </a:solidFill>
              </a:rPr>
              <a:t>Who is Steve Jobs?</a:t>
            </a:r>
            <a:endParaRPr lang="en-US" dirty="0">
              <a:solidFill>
                <a:schemeClr val="tx1"/>
              </a:solidFill>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commencement speech?</a:t>
            </a:r>
            <a:endParaRPr lang="en-US" dirty="0"/>
          </a:p>
        </p:txBody>
      </p:sp>
      <p:sp>
        <p:nvSpPr>
          <p:cNvPr id="3" name="Content Placeholder 2"/>
          <p:cNvSpPr>
            <a:spLocks noGrp="1"/>
          </p:cNvSpPr>
          <p:nvPr>
            <p:ph idx="1"/>
          </p:nvPr>
        </p:nvSpPr>
        <p:spPr>
          <a:xfrm>
            <a:off x="1143000" y="1600200"/>
            <a:ext cx="7790688" cy="4800600"/>
          </a:xfrm>
        </p:spPr>
        <p:txBody>
          <a:bodyPr>
            <a:normAutofit fontScale="92500"/>
          </a:bodyPr>
          <a:lstStyle/>
          <a:p>
            <a:r>
              <a:rPr lang="en-US" i="1" dirty="0" smtClean="0"/>
              <a:t>A commencement speech is a speech given to graduating students.  It is typically given by a notable figure in the community when students receive their degrees.  </a:t>
            </a:r>
            <a:endParaRPr lang="en-US" i="1" dirty="0" smtClean="0"/>
          </a:p>
          <a:p>
            <a:r>
              <a:rPr lang="en-US" i="1" dirty="0" smtClean="0"/>
              <a:t>The </a:t>
            </a:r>
            <a:r>
              <a:rPr lang="en-US" i="1" dirty="0" smtClean="0"/>
              <a:t>person giving the speech is known as the commencement speaker.  Very commonly, colleges or university will invite politicians, important citizens or other noted speakers to come and address the graduating class.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are literary elements?</a:t>
            </a:r>
          </a:p>
          <a:p>
            <a:pPr lvl="1"/>
            <a:r>
              <a:rPr lang="en-US" dirty="0" smtClean="0"/>
              <a:t>Literary elements are specific characteristics of a text.  </a:t>
            </a:r>
          </a:p>
          <a:p>
            <a:pPr lvl="1"/>
            <a:r>
              <a:rPr lang="en-US" dirty="0" smtClean="0"/>
              <a:t>Examples: Theme, Conflict, Characterization, Symbolism, Setting, Tone, Irony</a:t>
            </a:r>
            <a:endParaRPr lang="en-US" dirty="0"/>
          </a:p>
        </p:txBody>
      </p:sp>
      <p:sp>
        <p:nvSpPr>
          <p:cNvPr id="2" name="Title 1"/>
          <p:cNvSpPr>
            <a:spLocks noGrp="1"/>
          </p:cNvSpPr>
          <p:nvPr>
            <p:ph type="title"/>
          </p:nvPr>
        </p:nvSpPr>
        <p:spPr/>
        <p:txBody>
          <a:bodyPr/>
          <a:lstStyle/>
          <a:p>
            <a:pPr algn="ctr"/>
            <a:r>
              <a:rPr lang="en-US" dirty="0" smtClean="0">
                <a:solidFill>
                  <a:schemeClr val="tx1"/>
                </a:solidFill>
              </a:rPr>
              <a:t>Literary Elements</a:t>
            </a:r>
            <a:endParaRPr lang="en-US" dirty="0">
              <a:solidFill>
                <a:schemeClr val="tx1"/>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Listening Part I</a:t>
            </a:r>
            <a:endParaRPr lang="en-US" dirty="0"/>
          </a:p>
        </p:txBody>
      </p:sp>
      <p:sp>
        <p:nvSpPr>
          <p:cNvPr id="3" name="Content Placeholder 2"/>
          <p:cNvSpPr>
            <a:spLocks noGrp="1"/>
          </p:cNvSpPr>
          <p:nvPr>
            <p:ph idx="1"/>
          </p:nvPr>
        </p:nvSpPr>
        <p:spPr/>
        <p:txBody>
          <a:bodyPr/>
          <a:lstStyle/>
          <a:p>
            <a:r>
              <a:rPr lang="en-US" dirty="0" smtClean="0"/>
              <a:t>Now let’s listen to the first part of Steve Jobs’ commencement speech.</a:t>
            </a:r>
          </a:p>
          <a:p>
            <a:endParaRPr lang="en-US" dirty="0" smtClean="0"/>
          </a:p>
          <a:p>
            <a:r>
              <a:rPr lang="en-US" dirty="0" smtClean="0"/>
              <a:t>What three literary devices does he use?</a:t>
            </a:r>
            <a:endParaRPr lang="en-US" dirty="0"/>
          </a:p>
        </p:txBody>
      </p:sp>
      <p:pic>
        <p:nvPicPr>
          <p:cNvPr id="4" name="Picture 2" descr="C:\Users\Claudia King\AppData\Local\Microsoft\Windows\Temporary Internet Files\Content.IE5\6UFDXO95\MP900438641[1].jpg"/>
          <p:cNvPicPr>
            <a:picLocks noChangeAspect="1" noChangeArrowheads="1"/>
          </p:cNvPicPr>
          <p:nvPr/>
        </p:nvPicPr>
        <p:blipFill>
          <a:blip r:embed="rId2" cstate="print"/>
          <a:srcRect/>
          <a:stretch>
            <a:fillRect/>
          </a:stretch>
        </p:blipFill>
        <p:spPr bwMode="auto">
          <a:xfrm>
            <a:off x="304800" y="4267200"/>
            <a:ext cx="1428496" cy="2133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Devices –Part I</a:t>
            </a:r>
            <a:endParaRPr lang="en-US" dirty="0"/>
          </a:p>
        </p:txBody>
      </p:sp>
      <p:sp>
        <p:nvSpPr>
          <p:cNvPr id="3" name="Content Placeholder 2"/>
          <p:cNvSpPr>
            <a:spLocks noGrp="1"/>
          </p:cNvSpPr>
          <p:nvPr>
            <p:ph idx="1"/>
          </p:nvPr>
        </p:nvSpPr>
        <p:spPr/>
        <p:txBody>
          <a:bodyPr/>
          <a:lstStyle/>
          <a:p>
            <a:r>
              <a:rPr lang="en-US" dirty="0" smtClean="0"/>
              <a:t>Flashback</a:t>
            </a:r>
          </a:p>
          <a:p>
            <a:r>
              <a:rPr lang="en-US" dirty="0" smtClean="0"/>
              <a:t>Irony</a:t>
            </a:r>
          </a:p>
          <a:p>
            <a:r>
              <a:rPr lang="en-US" dirty="0" smtClean="0"/>
              <a:t>Theme</a:t>
            </a:r>
            <a:endParaRPr lang="en-US" dirty="0"/>
          </a:p>
        </p:txBody>
      </p:sp>
      <p:pic>
        <p:nvPicPr>
          <p:cNvPr id="4" name="Picture 2" descr="C:\Users\Claudia King\AppData\Local\Microsoft\Windows\Temporary Internet Files\Content.IE5\6UFDXO95\MP900438641[1].jpg"/>
          <p:cNvPicPr>
            <a:picLocks noChangeAspect="1" noChangeArrowheads="1"/>
          </p:cNvPicPr>
          <p:nvPr/>
        </p:nvPicPr>
        <p:blipFill>
          <a:blip r:embed="rId2" cstate="print"/>
          <a:srcRect/>
          <a:stretch>
            <a:fillRect/>
          </a:stretch>
        </p:blipFill>
        <p:spPr bwMode="auto">
          <a:xfrm>
            <a:off x="304800" y="4267200"/>
            <a:ext cx="1428496" cy="2133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is figurative language?</a:t>
            </a:r>
          </a:p>
          <a:p>
            <a:pPr lvl="1"/>
            <a:r>
              <a:rPr lang="en-US" dirty="0" smtClean="0"/>
              <a:t>language that uses words or expressions with a meaning that is different from the literal interpretation</a:t>
            </a:r>
          </a:p>
          <a:p>
            <a:pPr lvl="1"/>
            <a:r>
              <a:rPr lang="en-US" dirty="0" smtClean="0"/>
              <a:t>Examples: Simile, Metaphor, Alliteration, Personification, Hyperbole, Onomatopoeia, Symbolism</a:t>
            </a:r>
          </a:p>
          <a:p>
            <a:pPr>
              <a:buNone/>
            </a:pPr>
            <a:endParaRPr lang="en-US" dirty="0" smtClean="0">
              <a:solidFill>
                <a:schemeClr val="bg1"/>
              </a:solidFill>
            </a:endParaRPr>
          </a:p>
        </p:txBody>
      </p:sp>
      <p:sp>
        <p:nvSpPr>
          <p:cNvPr id="2" name="Title 1"/>
          <p:cNvSpPr>
            <a:spLocks noGrp="1"/>
          </p:cNvSpPr>
          <p:nvPr>
            <p:ph type="title"/>
          </p:nvPr>
        </p:nvSpPr>
        <p:spPr/>
        <p:txBody>
          <a:bodyPr/>
          <a:lstStyle/>
          <a:p>
            <a:pPr algn="ctr"/>
            <a:r>
              <a:rPr lang="en-US" dirty="0" smtClean="0">
                <a:solidFill>
                  <a:schemeClr val="tx1"/>
                </a:solidFill>
              </a:rPr>
              <a:t>Figurative Language</a:t>
            </a:r>
            <a:endParaRPr lang="en-US" dirty="0">
              <a:solidFill>
                <a:schemeClr val="tx1"/>
              </a:solidFill>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Devices II</a:t>
            </a:r>
            <a:endParaRPr lang="en-US" dirty="0"/>
          </a:p>
        </p:txBody>
      </p:sp>
      <p:sp>
        <p:nvSpPr>
          <p:cNvPr id="3" name="Content Placeholder 2"/>
          <p:cNvSpPr>
            <a:spLocks noGrp="1"/>
          </p:cNvSpPr>
          <p:nvPr>
            <p:ph idx="1"/>
          </p:nvPr>
        </p:nvSpPr>
        <p:spPr/>
        <p:txBody>
          <a:bodyPr/>
          <a:lstStyle/>
          <a:p>
            <a:r>
              <a:rPr lang="en-US" dirty="0" smtClean="0"/>
              <a:t>What figurative language does Jobs use in this second half of the speech?</a:t>
            </a:r>
            <a:endParaRPr lang="en-US" dirty="0"/>
          </a:p>
        </p:txBody>
      </p:sp>
      <p:pic>
        <p:nvPicPr>
          <p:cNvPr id="4" name="Picture 2" descr="C:\Users\Claudia King\AppData\Local\Microsoft\Windows\Temporary Internet Files\Content.IE5\6UFDXO95\MP900438641[1].jpg"/>
          <p:cNvPicPr>
            <a:picLocks noChangeAspect="1" noChangeArrowheads="1"/>
          </p:cNvPicPr>
          <p:nvPr/>
        </p:nvPicPr>
        <p:blipFill>
          <a:blip r:embed="rId2" cstate="print"/>
          <a:srcRect/>
          <a:stretch>
            <a:fillRect/>
          </a:stretch>
        </p:blipFill>
        <p:spPr bwMode="auto">
          <a:xfrm>
            <a:off x="304800" y="4267200"/>
            <a:ext cx="1428496" cy="21336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TotalTime>
  <Words>345</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“Stay Hungry. Stay Foolish.”</vt:lpstr>
      <vt:lpstr>Who is this?</vt:lpstr>
      <vt:lpstr>Who is Steve Jobs?</vt:lpstr>
      <vt:lpstr>What is a commencement speech?</vt:lpstr>
      <vt:lpstr>Literary Elements</vt:lpstr>
      <vt:lpstr>Listening Part I</vt:lpstr>
      <vt:lpstr>Literary Devices –Part I</vt:lpstr>
      <vt:lpstr>Figurative Language</vt:lpstr>
      <vt:lpstr>Literary Devices II</vt:lpstr>
      <vt:lpstr>Part II – Figurative Language</vt:lpstr>
      <vt:lpstr>Theme</vt:lpstr>
      <vt:lpstr>The Theme=Main Idea</vt:lpstr>
      <vt:lpstr>Written Response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your journals, explain your interpretation of the following words:     “Stay hungry.  Stay foolish...”</dc:title>
  <dc:creator>Claudia King</dc:creator>
  <cp:lastModifiedBy>Claudia King</cp:lastModifiedBy>
  <cp:revision>7</cp:revision>
  <dcterms:created xsi:type="dcterms:W3CDTF">2012-09-09T11:35:13Z</dcterms:created>
  <dcterms:modified xsi:type="dcterms:W3CDTF">2012-09-09T20:40:37Z</dcterms:modified>
</cp:coreProperties>
</file>